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377" r:id="rId6"/>
    <p:sldId id="366" r:id="rId7"/>
    <p:sldId id="258" r:id="rId8"/>
    <p:sldId id="347" r:id="rId9"/>
    <p:sldId id="346" r:id="rId10"/>
    <p:sldId id="358" r:id="rId11"/>
    <p:sldId id="348" r:id="rId12"/>
    <p:sldId id="261" r:id="rId13"/>
    <p:sldId id="375" r:id="rId14"/>
    <p:sldId id="356" r:id="rId15"/>
    <p:sldId id="372" r:id="rId16"/>
    <p:sldId id="370" r:id="rId17"/>
    <p:sldId id="374" r:id="rId18"/>
  </p:sldIdLst>
  <p:sldSz cx="9144000" cy="5143500" type="screen16x9"/>
  <p:notesSz cx="6858000" cy="9144000"/>
  <p:defaultTextStyle>
    <a:defPPr>
      <a:defRPr lang="en-US"/>
    </a:defPPr>
    <a:lvl1pPr marL="0" algn="l" defTabSz="4567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10" algn="l" defTabSz="4567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478" algn="l" defTabSz="4567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206" algn="l" defTabSz="4567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954" algn="l" defTabSz="4567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663" algn="l" defTabSz="4567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373" algn="l" defTabSz="4567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120" algn="l" defTabSz="4567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3855" algn="l" defTabSz="4567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33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9"/>
    <p:restoredTop sz="70035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2046" y="102"/>
      </p:cViewPr>
      <p:guideLst>
        <p:guide orient="horz" pos="2160"/>
        <p:guide pos="2933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6881F-51A1-49AF-AED9-B2F747D02A5A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EFB4B-BAD6-4293-A327-A9698FDFD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2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4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10" algn="l" defTabSz="9134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478" algn="l" defTabSz="9134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206" algn="l" defTabSz="9134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954" algn="l" defTabSz="9134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663" algn="l" defTabSz="9134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373" algn="l" defTabSz="9134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120" algn="l" defTabSz="9134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855" algn="l" defTabSz="9134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94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28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85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84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80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47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72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82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2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56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8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10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6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1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91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36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EFB4B-BAD6-4293-A327-A9698FDFD3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167" y="2119682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167" y="3436477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6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0300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5402"/>
            <a:ext cx="5486400" cy="2570321"/>
          </a:xfrm>
        </p:spPr>
        <p:txBody>
          <a:bodyPr/>
          <a:lstStyle>
            <a:lvl1pPr marL="0" indent="0">
              <a:buNone/>
              <a:defRPr sz="3200"/>
            </a:lvl1pPr>
            <a:lvl2pPr marL="456710" indent="0">
              <a:buNone/>
              <a:defRPr sz="2800"/>
            </a:lvl2pPr>
            <a:lvl3pPr marL="913478" indent="0">
              <a:buNone/>
              <a:defRPr sz="2400"/>
            </a:lvl3pPr>
            <a:lvl4pPr marL="1370206" indent="0">
              <a:buNone/>
              <a:defRPr sz="2000"/>
            </a:lvl4pPr>
            <a:lvl5pPr marL="1826954" indent="0">
              <a:buNone/>
              <a:defRPr sz="2000"/>
            </a:lvl5pPr>
            <a:lvl6pPr marL="2283663" indent="0">
              <a:buNone/>
              <a:defRPr sz="2000"/>
            </a:lvl6pPr>
            <a:lvl7pPr marL="2740373" indent="0">
              <a:buNone/>
              <a:defRPr sz="2000"/>
            </a:lvl7pPr>
            <a:lvl8pPr marL="3197120" indent="0">
              <a:buNone/>
              <a:defRPr sz="2000"/>
            </a:lvl8pPr>
            <a:lvl9pPr marL="3653855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4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710" indent="0">
              <a:buNone/>
              <a:defRPr sz="1200"/>
            </a:lvl2pPr>
            <a:lvl3pPr marL="913478" indent="0">
              <a:buNone/>
              <a:defRPr sz="1000"/>
            </a:lvl3pPr>
            <a:lvl4pPr marL="1370206" indent="0">
              <a:buNone/>
              <a:defRPr sz="900"/>
            </a:lvl4pPr>
            <a:lvl5pPr marL="1826954" indent="0">
              <a:buNone/>
              <a:defRPr sz="900"/>
            </a:lvl5pPr>
            <a:lvl6pPr marL="2283663" indent="0">
              <a:buNone/>
              <a:defRPr sz="900"/>
            </a:lvl6pPr>
            <a:lvl7pPr marL="2740373" indent="0">
              <a:buNone/>
              <a:defRPr sz="900"/>
            </a:lvl7pPr>
            <a:lvl8pPr marL="3197120" indent="0">
              <a:buNone/>
              <a:defRPr sz="900"/>
            </a:lvl8pPr>
            <a:lvl9pPr marL="36538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33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896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13461"/>
            <a:ext cx="2057400" cy="3581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13461"/>
            <a:ext cx="6019800" cy="3581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92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874098"/>
            <a:ext cx="8229600" cy="85725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816768"/>
            <a:ext cx="8229600" cy="298383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0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4001"/>
            <a:ext cx="689356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" y="243459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6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7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4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2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6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8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58" tIns="45679" rIns="91358" bIns="45679"/>
          <a:lstStyle/>
          <a:p>
            <a:fld id="{84082D7A-6BC1-7943-B638-B3F15DFD3AA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58" tIns="45679" rIns="91358" bIns="4567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58" tIns="45679" rIns="91358" bIns="45679"/>
          <a:lstStyle/>
          <a:p>
            <a:fld id="{D5CFD5F4-C047-B942-8536-5C6A5F986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2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2661"/>
            <a:ext cx="4038600" cy="236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2661"/>
            <a:ext cx="4038600" cy="236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58" tIns="45679" rIns="91358" bIns="45679"/>
          <a:lstStyle/>
          <a:p>
            <a:fld id="{84082D7A-6BC1-7943-B638-B3F15DFD3AA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58" tIns="45679" rIns="91358" bIns="4567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58" tIns="45679" rIns="91358" bIns="45679"/>
          <a:lstStyle/>
          <a:p>
            <a:fld id="{D5CFD5F4-C047-B942-8536-5C6A5F986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2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10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239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0" indent="0">
              <a:buNone/>
              <a:defRPr sz="2000" b="1"/>
            </a:lvl2pPr>
            <a:lvl3pPr marL="913478" indent="0">
              <a:buNone/>
              <a:defRPr sz="1800" b="1"/>
            </a:lvl3pPr>
            <a:lvl4pPr marL="1370206" indent="0">
              <a:buNone/>
              <a:defRPr sz="1600" b="1"/>
            </a:lvl4pPr>
            <a:lvl5pPr marL="1826954" indent="0">
              <a:buNone/>
              <a:defRPr sz="1600" b="1"/>
            </a:lvl5pPr>
            <a:lvl6pPr marL="2283663" indent="0">
              <a:buNone/>
              <a:defRPr sz="1600" b="1"/>
            </a:lvl6pPr>
            <a:lvl7pPr marL="2740373" indent="0">
              <a:buNone/>
              <a:defRPr sz="1600" b="1"/>
            </a:lvl7pPr>
            <a:lvl8pPr marL="3197120" indent="0">
              <a:buNone/>
              <a:defRPr sz="1600" b="1"/>
            </a:lvl8pPr>
            <a:lvl9pPr marL="36538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6521"/>
            <a:ext cx="4040188" cy="177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9" y="204239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10" indent="0">
              <a:buNone/>
              <a:defRPr sz="2000" b="1"/>
            </a:lvl2pPr>
            <a:lvl3pPr marL="913478" indent="0">
              <a:buNone/>
              <a:defRPr sz="1800" b="1"/>
            </a:lvl3pPr>
            <a:lvl4pPr marL="1370206" indent="0">
              <a:buNone/>
              <a:defRPr sz="1600" b="1"/>
            </a:lvl4pPr>
            <a:lvl5pPr marL="1826954" indent="0">
              <a:buNone/>
              <a:defRPr sz="1600" b="1"/>
            </a:lvl5pPr>
            <a:lvl6pPr marL="2283663" indent="0">
              <a:buNone/>
              <a:defRPr sz="1600" b="1"/>
            </a:lvl6pPr>
            <a:lvl7pPr marL="2740373" indent="0">
              <a:buNone/>
              <a:defRPr sz="1600" b="1"/>
            </a:lvl7pPr>
            <a:lvl8pPr marL="3197120" indent="0">
              <a:buNone/>
              <a:defRPr sz="1600" b="1"/>
            </a:lvl8pPr>
            <a:lvl9pPr marL="36538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9" y="2636521"/>
            <a:ext cx="4041775" cy="177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3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58" tIns="45679" rIns="91358" bIns="45679"/>
          <a:lstStyle/>
          <a:p>
            <a:fld id="{84082D7A-6BC1-7943-B638-B3F15DFD3AA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58" tIns="45679" rIns="91358" bIns="45679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58" tIns="45679" rIns="91358" bIns="45679"/>
          <a:lstStyle/>
          <a:p>
            <a:fld id="{D5CFD5F4-C047-B942-8536-5C6A5F986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9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58" tIns="45679" rIns="91358" bIns="45679"/>
          <a:lstStyle/>
          <a:p>
            <a:fld id="{84082D7A-6BC1-7943-B638-B3F15DFD3AA1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58" tIns="45679" rIns="91358" bIns="4567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58" tIns="45679" rIns="91358" bIns="45679"/>
          <a:lstStyle/>
          <a:p>
            <a:fld id="{D5CFD5F4-C047-B942-8536-5C6A5F986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1076326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31"/>
            <a:ext cx="5111750" cy="38566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947865"/>
            <a:ext cx="3008313" cy="3090986"/>
          </a:xfrm>
        </p:spPr>
        <p:txBody>
          <a:bodyPr/>
          <a:lstStyle>
            <a:lvl1pPr marL="0" indent="0">
              <a:buNone/>
              <a:defRPr sz="1400"/>
            </a:lvl1pPr>
            <a:lvl2pPr marL="456710" indent="0">
              <a:buNone/>
              <a:defRPr sz="1200"/>
            </a:lvl2pPr>
            <a:lvl3pPr marL="913478" indent="0">
              <a:buNone/>
              <a:defRPr sz="1000"/>
            </a:lvl3pPr>
            <a:lvl4pPr marL="1370206" indent="0">
              <a:buNone/>
              <a:defRPr sz="900"/>
            </a:lvl4pPr>
            <a:lvl5pPr marL="1826954" indent="0">
              <a:buNone/>
              <a:defRPr sz="900"/>
            </a:lvl5pPr>
            <a:lvl6pPr marL="2283663" indent="0">
              <a:buNone/>
              <a:defRPr sz="900"/>
            </a:lvl6pPr>
            <a:lvl7pPr marL="2740373" indent="0">
              <a:buNone/>
              <a:defRPr sz="900"/>
            </a:lvl7pPr>
            <a:lvl8pPr marL="3197120" indent="0">
              <a:buNone/>
              <a:defRPr sz="900"/>
            </a:lvl8pPr>
            <a:lvl9pPr marL="365385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26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800" y="1102697"/>
            <a:ext cx="8229600" cy="857250"/>
          </a:xfrm>
          <a:prstGeom prst="rect">
            <a:avLst/>
          </a:prstGeom>
        </p:spPr>
        <p:txBody>
          <a:bodyPr vert="horz" lIns="91358" tIns="45679" rIns="91358" bIns="4567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2108914"/>
            <a:ext cx="8229600" cy="2623142"/>
          </a:xfrm>
          <a:prstGeom prst="rect">
            <a:avLst/>
          </a:prstGeom>
        </p:spPr>
        <p:txBody>
          <a:bodyPr vert="horz" lIns="91358" tIns="45679" rIns="91358" bIns="456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65FFC-9523-6142-BCC4-D9E49937270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"/>
            <a:ext cx="9144000" cy="5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6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4567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33" indent="-342533" algn="l" defTabSz="45671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11" indent="-285463" algn="l" defTabSz="45671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32" indent="-228354" algn="l" defTabSz="45671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60" indent="-228354" algn="l" defTabSz="45671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08" indent="-228354" algn="l" defTabSz="45671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17" indent="-228354" algn="l" defTabSz="4567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66" indent="-228354" algn="l" defTabSz="4567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95" indent="-228354" algn="l" defTabSz="4567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23" indent="-228354" algn="l" defTabSz="45671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0" algn="l" defTabSz="4567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8" algn="l" defTabSz="4567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06" algn="l" defTabSz="4567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54" algn="l" defTabSz="4567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63" algn="l" defTabSz="4567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73" algn="l" defTabSz="4567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4567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5" algn="l" defTabSz="4567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2063791"/>
            <a:ext cx="6461888" cy="910909"/>
          </a:xfrm>
        </p:spPr>
        <p:txBody>
          <a:bodyPr/>
          <a:lstStyle/>
          <a:p>
            <a:r>
              <a:rPr lang="en-US" dirty="0"/>
              <a:t>Plasma cell Disorders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4" y="3189011"/>
            <a:ext cx="6461889" cy="1190525"/>
          </a:xfrm>
        </p:spPr>
        <p:txBody>
          <a:bodyPr/>
          <a:lstStyle/>
          <a:p>
            <a:r>
              <a:rPr lang="en-US" i="1" dirty="0"/>
              <a:t>From MGUS to multiple myeloma</a:t>
            </a:r>
          </a:p>
          <a:p>
            <a:r>
              <a:rPr lang="en-US" sz="1600" dirty="0"/>
              <a:t>Vi Dao, MD, FRCPC</a:t>
            </a:r>
          </a:p>
          <a:p>
            <a:r>
              <a:rPr lang="en-US" sz="1600" dirty="0"/>
              <a:t>vdao@cancercare.mb.ca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1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3E8F180-FC89-9F43-999F-AE996F70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30" y="3248479"/>
            <a:ext cx="569370" cy="51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Group 34">
            <a:extLst>
              <a:ext uri="{FF2B5EF4-FFF2-40B4-BE49-F238E27FC236}">
                <a16:creationId xmlns:a16="http://schemas.microsoft.com/office/drawing/2014/main" id="{7E6EE5D5-CFA8-974D-ACA5-B1DC73725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777376"/>
              </p:ext>
            </p:extLst>
          </p:nvPr>
        </p:nvGraphicFramePr>
        <p:xfrm>
          <a:off x="772451" y="702395"/>
          <a:ext cx="8001001" cy="3882176"/>
        </p:xfrm>
        <a:graphic>
          <a:graphicData uri="http://schemas.openxmlformats.org/drawingml/2006/table">
            <a:tbl>
              <a:tblPr/>
              <a:tblGrid>
                <a:gridCol w="2713976">
                  <a:extLst>
                    <a:ext uri="{9D8B030D-6E8A-4147-A177-3AD203B41FA5}">
                      <a16:colId xmlns:a16="http://schemas.microsoft.com/office/drawing/2014/main" val="3968287089"/>
                    </a:ext>
                  </a:extLst>
                </a:gridCol>
                <a:gridCol w="2715490">
                  <a:extLst>
                    <a:ext uri="{9D8B030D-6E8A-4147-A177-3AD203B41FA5}">
                      <a16:colId xmlns:a16="http://schemas.microsoft.com/office/drawing/2014/main" val="3704270872"/>
                    </a:ext>
                  </a:extLst>
                </a:gridCol>
                <a:gridCol w="2571535">
                  <a:extLst>
                    <a:ext uri="{9D8B030D-6E8A-4147-A177-3AD203B41FA5}">
                      <a16:colId xmlns:a16="http://schemas.microsoft.com/office/drawing/2014/main" val="813119117"/>
                    </a:ext>
                  </a:extLst>
                </a:gridCol>
              </a:tblGrid>
              <a:tr h="6524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Monoclonal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Gammopathy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 of Undetermined Significance (MGUS)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Smoldering Multiple Myeloma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Multiple Myeloma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13038"/>
                  </a:ext>
                </a:extLst>
              </a:tr>
              <a:tr h="832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M protein in serum &lt;30g/l  </a:t>
                      </a:r>
                      <a:r>
                        <a:rPr kumimoji="0" lang="en-US" alt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and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M protein &gt;30g/l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and / or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Any level of M protein (none in non-secretory) </a:t>
                      </a:r>
                      <a:r>
                        <a:rPr kumimoji="0" lang="en-US" alt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and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927534"/>
                  </a:ext>
                </a:extLst>
              </a:tr>
              <a:tr h="5789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Clonal Bone Marrow Plasma Cells &lt;10% </a:t>
                      </a:r>
                      <a:r>
                        <a:rPr kumimoji="0" lang="en-US" alt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and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Clonal plasma cells &gt;10% </a:t>
                      </a:r>
                      <a:r>
                        <a:rPr kumimoji="0" lang="en-US" alt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and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Clonal plasma cells &gt;10% </a:t>
                      </a:r>
                      <a:r>
                        <a:rPr kumimoji="0" lang="en-US" alt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and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8965"/>
                  </a:ext>
                </a:extLst>
              </a:tr>
              <a:tr h="5789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No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 myeloma related </a:t>
                      </a:r>
                      <a:r>
                        <a:rPr kumimoji="0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“</a:t>
                      </a:r>
                      <a:r>
                        <a:rPr kumimoji="0" lang="en-US" alt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CRAB</a:t>
                      </a:r>
                      <a:r>
                        <a:rPr kumimoji="0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”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No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 myeloma related </a:t>
                      </a:r>
                      <a:r>
                        <a:rPr kumimoji="0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“</a:t>
                      </a:r>
                      <a:r>
                        <a:rPr kumimoji="0" lang="en-US" alt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CRAB”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Myeloma related </a:t>
                      </a:r>
                      <a:r>
                        <a:rPr kumimoji="0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“</a:t>
                      </a:r>
                      <a:r>
                        <a:rPr kumimoji="0" lang="en-US" alt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CRAB</a:t>
                      </a:r>
                      <a:r>
                        <a:rPr kumimoji="0" lang="ja-JP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”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079286"/>
                  </a:ext>
                </a:extLst>
              </a:tr>
              <a:tr h="1238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No evidence of other B cell LPD or light chain  associated Amyloidosis or other tissue damage</a:t>
                      </a:r>
                    </a:p>
                  </a:txBody>
                  <a:tcPr marL="68580" marR="68580" marT="34295" marB="342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ＭＳ Ｐゴシック" panose="020B0600070205080204" pitchFamily="34" charset="-128"/>
                      </a:endParaRP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Or: “</a:t>
                      </a:r>
                      <a:r>
                        <a:rPr kumimoji="0" lang="en-US" altLang="en-US" sz="16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SLiM</a:t>
                      </a:r>
                      <a:r>
                        <a:rPr kumimoji="0" lang="en-US" alt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” criteria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+mj-lt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1. BM plasma cells &gt;60%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2. FLCR &gt;100 or &lt;0.01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ＭＳ Ｐゴシック" panose="020B0600070205080204" pitchFamily="34" charset="-128"/>
                        </a:rPr>
                        <a:t>3. &gt;1 focal lesion on MRI</a:t>
                      </a:r>
                    </a:p>
                  </a:txBody>
                  <a:tcPr marL="68580" marR="68580" marT="34295" marB="342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05827"/>
                  </a:ext>
                </a:extLst>
              </a:tr>
            </a:tbl>
          </a:graphicData>
        </a:graphic>
      </p:graphicFrame>
      <p:sp>
        <p:nvSpPr>
          <p:cNvPr id="80923" name="Rectangle 2">
            <a:extLst>
              <a:ext uri="{FF2B5EF4-FFF2-40B4-BE49-F238E27FC236}">
                <a16:creationId xmlns:a16="http://schemas.microsoft.com/office/drawing/2014/main" id="{E46FB36E-4B22-704B-A51F-25E0BD151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295" y="4711702"/>
            <a:ext cx="3173015" cy="24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0" tIns="34289" rIns="68520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dirty="0" err="1">
                <a:solidFill>
                  <a:srgbClr val="000000"/>
                </a:solidFill>
              </a:rPr>
              <a:t>Rajkumar</a:t>
            </a:r>
            <a:r>
              <a:rPr lang="en-US" altLang="en-US" sz="1100" dirty="0">
                <a:solidFill>
                  <a:srgbClr val="000000"/>
                </a:solidFill>
              </a:rPr>
              <a:t> et al. 2014 Lancet Oncology; 15:e538-48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9F00D4-FC63-B641-8150-41749F67FB7D}"/>
              </a:ext>
            </a:extLst>
          </p:cNvPr>
          <p:cNvSpPr/>
          <p:nvPr/>
        </p:nvSpPr>
        <p:spPr>
          <a:xfrm>
            <a:off x="711554" y="702394"/>
            <a:ext cx="8122716" cy="3882177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20" tIns="34289" rIns="68520" bIns="3428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1" y="1136260"/>
            <a:ext cx="7433734" cy="359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58807" y="707633"/>
            <a:ext cx="8043335" cy="857250"/>
          </a:xfrm>
        </p:spPr>
        <p:txBody>
          <a:bodyPr>
            <a:noAutofit/>
          </a:bodyPr>
          <a:lstStyle/>
          <a:p>
            <a:r>
              <a:rPr lang="en-US" sz="2800" dirty="0"/>
              <a:t>What does it mean to have MGUS?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798CF-0990-4ED4-9AD2-91E17D597009}"/>
              </a:ext>
            </a:extLst>
          </p:cNvPr>
          <p:cNvSpPr txBox="1"/>
          <p:nvPr/>
        </p:nvSpPr>
        <p:spPr>
          <a:xfrm>
            <a:off x="1114632" y="3666426"/>
            <a:ext cx="2896713" cy="8309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/>
              <a:t>3 adverse risk factors:</a:t>
            </a:r>
          </a:p>
          <a:p>
            <a:pPr marL="342900" indent="-342900">
              <a:buAutoNum type="arabicPeriod"/>
            </a:pPr>
            <a:r>
              <a:rPr lang="en-CA" sz="1200" dirty="0"/>
              <a:t>M band &gt; 15 g/L</a:t>
            </a:r>
          </a:p>
          <a:p>
            <a:pPr marL="342900" indent="-342900">
              <a:buAutoNum type="arabicPeriod"/>
            </a:pPr>
            <a:r>
              <a:rPr lang="en-CA" sz="1200" dirty="0"/>
              <a:t>Non – IgG subtype (IgA, IgM, </a:t>
            </a:r>
            <a:r>
              <a:rPr lang="en-CA" sz="1200" dirty="0" err="1"/>
              <a:t>IgD</a:t>
            </a:r>
            <a:r>
              <a:rPr lang="en-CA" sz="1200" dirty="0"/>
              <a:t>)</a:t>
            </a:r>
          </a:p>
          <a:p>
            <a:pPr marL="342900" indent="-342900">
              <a:buAutoNum type="arabicPeriod"/>
            </a:pPr>
            <a:r>
              <a:rPr lang="en-CA" sz="1200" dirty="0"/>
              <a:t>Abnormal FLCI ratio  (&lt;0.26 or &gt;1.65)</a:t>
            </a:r>
          </a:p>
        </p:txBody>
      </p:sp>
    </p:spTree>
    <p:extLst>
      <p:ext uri="{BB962C8B-B14F-4D97-AF65-F5344CB8AC3E}">
        <p14:creationId xmlns:p14="http://schemas.microsoft.com/office/powerpoint/2010/main" val="397854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9D3ED2-DEBC-4D30-A8F8-5FF4A6DC8347}"/>
              </a:ext>
            </a:extLst>
          </p:cNvPr>
          <p:cNvSpPr/>
          <p:nvPr/>
        </p:nvSpPr>
        <p:spPr>
          <a:xfrm>
            <a:off x="2260090" y="996835"/>
            <a:ext cx="2336799" cy="49283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MGUS follow up</a:t>
            </a:r>
            <a:endParaRPr lang="en-US" sz="135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CF8DD1C-482C-4C5D-AF16-00C12E683F31}"/>
              </a:ext>
            </a:extLst>
          </p:cNvPr>
          <p:cNvSpPr/>
          <p:nvPr/>
        </p:nvSpPr>
        <p:spPr>
          <a:xfrm>
            <a:off x="2072898" y="1783664"/>
            <a:ext cx="2711183" cy="547856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050" dirty="0"/>
              <a:t>Repeat CBC, calcium, creatinine, SPEP, and FLC </a:t>
            </a:r>
          </a:p>
          <a:p>
            <a:pPr algn="ctr"/>
            <a:r>
              <a:rPr lang="en-CA" sz="1050" dirty="0"/>
              <a:t>in 6 months</a:t>
            </a:r>
            <a:endParaRPr lang="en-US" sz="105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F95448-A09B-4610-A297-FF7FA6F56E6E}"/>
              </a:ext>
            </a:extLst>
          </p:cNvPr>
          <p:cNvSpPr/>
          <p:nvPr/>
        </p:nvSpPr>
        <p:spPr>
          <a:xfrm>
            <a:off x="4939016" y="2343275"/>
            <a:ext cx="1886461" cy="1095329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900" b="1" dirty="0"/>
              <a:t>Possible progression: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M-protein increase by 5 g/L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FLC increase by 100 mg/L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FLC ratio becomes &lt; 0.125 or &gt; 8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New onset CRAB features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958E1A-4EBF-454D-ADB7-00277C0393FA}"/>
              </a:ext>
            </a:extLst>
          </p:cNvPr>
          <p:cNvSpPr/>
          <p:nvPr/>
        </p:nvSpPr>
        <p:spPr>
          <a:xfrm>
            <a:off x="875018" y="2710946"/>
            <a:ext cx="845060" cy="359987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900" b="1" dirty="0"/>
              <a:t>Stable</a:t>
            </a:r>
            <a:endParaRPr lang="en-US" sz="9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41AA3F5-D9B9-46A6-A449-C914E3C97B68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3428490" y="1489666"/>
            <a:ext cx="0" cy="2939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825EFA6-5FDB-40BB-A48E-B987AF4199B3}"/>
              </a:ext>
            </a:extLst>
          </p:cNvPr>
          <p:cNvSpPr/>
          <p:nvPr/>
        </p:nvSpPr>
        <p:spPr>
          <a:xfrm>
            <a:off x="2072898" y="3536418"/>
            <a:ext cx="2711183" cy="547856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050" dirty="0"/>
              <a:t>Repeat CBC, calcium, creatinine, SPEP, and FLC </a:t>
            </a:r>
          </a:p>
          <a:p>
            <a:pPr algn="ctr"/>
            <a:r>
              <a:rPr lang="en-CA" sz="1050" dirty="0"/>
              <a:t>annually</a:t>
            </a:r>
            <a:endParaRPr lang="en-US" sz="105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E08CED-8FBB-44A1-A02C-A7F6272288CD}"/>
              </a:ext>
            </a:extLst>
          </p:cNvPr>
          <p:cNvSpPr/>
          <p:nvPr/>
        </p:nvSpPr>
        <p:spPr>
          <a:xfrm>
            <a:off x="7283186" y="2727096"/>
            <a:ext cx="1670051" cy="3276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350" dirty="0"/>
              <a:t>Refer to Hematology</a:t>
            </a:r>
            <a:endParaRPr lang="en-US" sz="135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010D53-FC51-45F9-B8A4-37CD7B6B7428}"/>
              </a:ext>
            </a:extLst>
          </p:cNvPr>
          <p:cNvCxnSpPr>
            <a:cxnSpLocks/>
            <a:stCxn id="7" idx="3"/>
            <a:endCxn id="18" idx="1"/>
          </p:cNvCxnSpPr>
          <p:nvPr/>
        </p:nvCxnSpPr>
        <p:spPr>
          <a:xfrm flipV="1">
            <a:off x="6825477" y="2890939"/>
            <a:ext cx="457709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5459DD-64AD-4107-8B39-8B57210D1239}"/>
              </a:ext>
            </a:extLst>
          </p:cNvPr>
          <p:cNvCxnSpPr>
            <a:cxnSpLocks/>
          </p:cNvCxnSpPr>
          <p:nvPr/>
        </p:nvCxnSpPr>
        <p:spPr>
          <a:xfrm>
            <a:off x="5771640" y="2057591"/>
            <a:ext cx="0" cy="2939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884148D-12A6-4B8E-9D73-55805FEFCE32}"/>
              </a:ext>
            </a:extLst>
          </p:cNvPr>
          <p:cNvCxnSpPr>
            <a:cxnSpLocks/>
          </p:cNvCxnSpPr>
          <p:nvPr/>
        </p:nvCxnSpPr>
        <p:spPr>
          <a:xfrm>
            <a:off x="1297548" y="2050063"/>
            <a:ext cx="0" cy="6608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907E6F3-A413-4F9A-8FB8-92C398E1D18D}"/>
              </a:ext>
            </a:extLst>
          </p:cNvPr>
          <p:cNvCxnSpPr>
            <a:cxnSpLocks/>
          </p:cNvCxnSpPr>
          <p:nvPr/>
        </p:nvCxnSpPr>
        <p:spPr>
          <a:xfrm>
            <a:off x="1272532" y="3830415"/>
            <a:ext cx="8003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E7A4BF4-A4A1-4902-AAEA-F6913071D71B}"/>
              </a:ext>
            </a:extLst>
          </p:cNvPr>
          <p:cNvCxnSpPr>
            <a:cxnSpLocks/>
          </p:cNvCxnSpPr>
          <p:nvPr/>
        </p:nvCxnSpPr>
        <p:spPr>
          <a:xfrm flipV="1">
            <a:off x="5771640" y="3438604"/>
            <a:ext cx="0" cy="3918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E86461-3CB6-44CE-A772-4595D5BCEC15}"/>
              </a:ext>
            </a:extLst>
          </p:cNvPr>
          <p:cNvCxnSpPr>
            <a:stCxn id="5" idx="3"/>
          </p:cNvCxnSpPr>
          <p:nvPr/>
        </p:nvCxnSpPr>
        <p:spPr>
          <a:xfrm flipV="1">
            <a:off x="4784081" y="2057591"/>
            <a:ext cx="98755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223544-AEAF-43FA-B0FC-15906A6771E7}"/>
              </a:ext>
            </a:extLst>
          </p:cNvPr>
          <p:cNvCxnSpPr/>
          <p:nvPr/>
        </p:nvCxnSpPr>
        <p:spPr>
          <a:xfrm flipV="1">
            <a:off x="4784080" y="3830415"/>
            <a:ext cx="98755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945C149-A30C-414B-80E4-02A1D94B662F}"/>
              </a:ext>
            </a:extLst>
          </p:cNvPr>
          <p:cNvCxnSpPr>
            <a:cxnSpLocks/>
          </p:cNvCxnSpPr>
          <p:nvPr/>
        </p:nvCxnSpPr>
        <p:spPr>
          <a:xfrm>
            <a:off x="1297547" y="2050063"/>
            <a:ext cx="77535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0E236A9-2459-4436-A06D-D66E8D9FFC5A}"/>
              </a:ext>
            </a:extLst>
          </p:cNvPr>
          <p:cNvCxnSpPr>
            <a:cxnSpLocks/>
          </p:cNvCxnSpPr>
          <p:nvPr/>
        </p:nvCxnSpPr>
        <p:spPr>
          <a:xfrm>
            <a:off x="1272531" y="3075174"/>
            <a:ext cx="0" cy="7552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0DEA10-967C-41AB-90C7-823CDAF373BE}"/>
              </a:ext>
            </a:extLst>
          </p:cNvPr>
          <p:cNvGrpSpPr/>
          <p:nvPr/>
        </p:nvGrpSpPr>
        <p:grpSpPr>
          <a:xfrm>
            <a:off x="5308204" y="3917228"/>
            <a:ext cx="3525795" cy="1120347"/>
            <a:chOff x="3616411" y="3921211"/>
            <a:chExt cx="3525795" cy="112034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C6FA6D7-0D1C-4E5A-87B4-3926176859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676" t="74795" r="21730" b="3423"/>
            <a:stretch/>
          </p:blipFill>
          <p:spPr>
            <a:xfrm>
              <a:off x="3616411" y="3921212"/>
              <a:ext cx="3525795" cy="1120346"/>
            </a:xfrm>
            <a:prstGeom prst="roundRect">
              <a:avLst/>
            </a:prstGeom>
          </p:spPr>
        </p:pic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C1AE97CF-37E6-4B47-8922-87ABB8788945}"/>
                </a:ext>
              </a:extLst>
            </p:cNvPr>
            <p:cNvSpPr/>
            <p:nvPr/>
          </p:nvSpPr>
          <p:spPr>
            <a:xfrm>
              <a:off x="3616411" y="3921211"/>
              <a:ext cx="3525795" cy="1120346"/>
            </a:xfrm>
            <a:prstGeom prst="round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420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AB1BE3-93A5-4EFE-9E5F-3DBC43DC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multiple myeloma?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B27636-34C8-4DE6-82BB-F6396490E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816100"/>
            <a:ext cx="8229600" cy="29845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>
                <a:cs typeface="Arial" panose="020B0604020202020204" pitchFamily="34" charset="0"/>
              </a:rPr>
              <a:t>1% of all cancers and 15% of hematologic malignancies</a:t>
            </a:r>
            <a:endParaRPr lang="en-US" altLang="en-US" dirty="0"/>
          </a:p>
          <a:p>
            <a:pPr marL="599505" lvl="1" indent="-256946">
              <a:spcBef>
                <a:spcPct val="0"/>
              </a:spcBef>
              <a:spcAft>
                <a:spcPts val="900"/>
              </a:spcAft>
            </a:pPr>
            <a:r>
              <a:rPr lang="en-US" altLang="en-US" dirty="0"/>
              <a:t>~2,700 new cases in Canada in 2015 </a:t>
            </a:r>
          </a:p>
          <a:p>
            <a:pPr marL="999175" lvl="2" indent="-256946">
              <a:spcBef>
                <a:spcPct val="0"/>
              </a:spcBef>
              <a:spcAft>
                <a:spcPts val="900"/>
              </a:spcAft>
            </a:pPr>
            <a:r>
              <a:rPr lang="en-US" altLang="en-US" dirty="0"/>
              <a:t>(estimated 80 new cases per year in Manitoba)</a:t>
            </a:r>
          </a:p>
          <a:p>
            <a:pPr marL="599505" lvl="1" indent="-256946">
              <a:spcBef>
                <a:spcPct val="0"/>
              </a:spcBef>
              <a:spcAft>
                <a:spcPts val="900"/>
              </a:spcAft>
            </a:pPr>
            <a:r>
              <a:rPr lang="en-US" altLang="en-US" dirty="0"/>
              <a:t>Prevalence of ~7,500 across Canada</a:t>
            </a:r>
          </a:p>
          <a:p>
            <a:pPr>
              <a:spcAft>
                <a:spcPts val="900"/>
              </a:spcAft>
            </a:pPr>
            <a:r>
              <a:rPr lang="en-US" altLang="en-US" dirty="0"/>
              <a:t>Median age at diagnosis of 69 years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/>
              <a:t>Incurable malignancy characterized by multiple relapse</a:t>
            </a:r>
          </a:p>
          <a:p>
            <a:pPr>
              <a:spcBef>
                <a:spcPct val="0"/>
              </a:spcBef>
              <a:spcAft>
                <a:spcPts val="900"/>
              </a:spcAft>
            </a:pPr>
            <a:r>
              <a:rPr lang="en-US" altLang="en-US" dirty="0"/>
              <a:t>Risk factors: first degree relative with MM, nuclear radiation exposure, occupational exposure to petroleum and pesticides</a:t>
            </a:r>
          </a:p>
        </p:txBody>
      </p:sp>
    </p:spTree>
    <p:extLst>
      <p:ext uri="{BB962C8B-B14F-4D97-AF65-F5344CB8AC3E}">
        <p14:creationId xmlns:p14="http://schemas.microsoft.com/office/powerpoint/2010/main" val="2225236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77923"/>
            <a:ext cx="8873067" cy="448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732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398434"/>
            <a:ext cx="6104467" cy="343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58800" y="552450"/>
            <a:ext cx="8229600" cy="857250"/>
          </a:xfrm>
        </p:spPr>
        <p:txBody>
          <a:bodyPr/>
          <a:lstStyle/>
          <a:p>
            <a:r>
              <a:rPr lang="en-US" dirty="0"/>
              <a:t>Treatment for multiple myeloma</a:t>
            </a:r>
          </a:p>
        </p:txBody>
      </p:sp>
    </p:spTree>
    <p:extLst>
      <p:ext uri="{BB962C8B-B14F-4D97-AF65-F5344CB8AC3E}">
        <p14:creationId xmlns:p14="http://schemas.microsoft.com/office/powerpoint/2010/main" val="2265870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543896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Supportive care for patients with myeloma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398765"/>
            <a:ext cx="7886700" cy="3263504"/>
          </a:xfrm>
          <a:prstGeom prst="rect">
            <a:avLst/>
          </a:prstGeom>
        </p:spPr>
        <p:txBody>
          <a:bodyPr vert="horz" lIns="68526" tIns="34289" rIns="68526" bIns="34289" rtlCol="0">
            <a:normAutofit fontScale="85000" lnSpcReduction="20000"/>
          </a:bodyPr>
          <a:lstStyle>
            <a:lvl1pPr marL="171306" indent="-171306" algn="l" defTabSz="685188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3917" indent="-171306" algn="l" defTabSz="6851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6493" indent="-171306" algn="l" defTabSz="6851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070" indent="-171306" algn="l" defTabSz="6851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1648" indent="-171306" algn="l" defTabSz="6851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4258" indent="-171306" algn="l" defTabSz="6851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6852" indent="-171306" algn="l" defTabSz="6851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9446" indent="-171306" algn="l" defTabSz="6851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2057" indent="-171306" algn="l" defTabSz="68518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306" marR="0" lvl="0" indent="-171306" algn="l" defTabSz="685188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Bone disease: </a:t>
            </a:r>
          </a:p>
          <a:p>
            <a:pPr lvl="1">
              <a:spcBef>
                <a:spcPts val="750"/>
              </a:spcBef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pain control (analgesia/radiation/surgical stabilization)</a:t>
            </a:r>
          </a:p>
          <a:p>
            <a:pPr lvl="1">
              <a:spcBef>
                <a:spcPts val="750"/>
              </a:spcBef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bisphosphonate (also treat hypercalcemia)</a:t>
            </a:r>
          </a:p>
          <a:p>
            <a:pPr marL="171306" marR="0" lvl="0" indent="-171306" algn="l" defTabSz="685188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Renal insufficiency: avoid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nephrotoxins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good hydration</a:t>
            </a:r>
          </a:p>
          <a:p>
            <a:pPr marL="171306" marR="0" lvl="0" indent="-171306" algn="l" defTabSz="685188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counts (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Hb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platelet)  – transfusion support </a:t>
            </a:r>
          </a:p>
          <a:p>
            <a:pPr marL="171306" marR="0" lvl="0" indent="-171306" algn="l" defTabSz="685188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Venous thromboembolism (ASA or LMWH or DOAC)</a:t>
            </a:r>
          </a:p>
          <a:p>
            <a:pPr marL="171306" marR="0" lvl="0" indent="-171306" algn="l" defTabSz="685188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Infection: yearly influenza + consider recombinant VZV vaccine</a:t>
            </a:r>
          </a:p>
          <a:p>
            <a:pPr marL="171306" marR="0" lvl="0" indent="-171306" algn="l" defTabSz="685188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Screening for:</a:t>
            </a:r>
          </a:p>
          <a:p>
            <a:pPr marL="513917" marR="0" lvl="1" indent="-171306" algn="l" defTabSz="685188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Neuropathy</a:t>
            </a:r>
          </a:p>
          <a:p>
            <a:pPr marL="513917" marR="0" lvl="1" indent="-171306" algn="l" defTabSz="685188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Hypothyroidism</a:t>
            </a:r>
          </a:p>
          <a:p>
            <a:pPr marL="513917" marR="0" lvl="1" indent="-171306" algn="l" defTabSz="685188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Hyperglycemia</a:t>
            </a:r>
          </a:p>
          <a:p>
            <a:pPr marL="513917" marR="0" lvl="1" indent="-171306" algn="l" defTabSz="685188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Secondary malignancies: skin, GI, hematologic,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Gyne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/GU, breast, lung, thyroid</a:t>
            </a:r>
          </a:p>
        </p:txBody>
      </p:sp>
    </p:spTree>
    <p:extLst>
      <p:ext uri="{BB962C8B-B14F-4D97-AF65-F5344CB8AC3E}">
        <p14:creationId xmlns:p14="http://schemas.microsoft.com/office/powerpoint/2010/main" val="609316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628650" y="553244"/>
            <a:ext cx="7886700" cy="994172"/>
          </a:xfrm>
          <a:prstGeom prst="rect">
            <a:avLst/>
          </a:prstGeom>
        </p:spPr>
        <p:txBody>
          <a:bodyPr/>
          <a:lstStyle>
            <a:lvl1pPr algn="l" defTabSz="4567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Take home messages</a:t>
            </a:r>
            <a:endParaRPr lang="en-US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>
            <a:lvl1pPr marL="342533" indent="-342533" algn="l" defTabSz="45671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211" indent="-285463" algn="l" defTabSz="45671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832" indent="-228354" algn="l" defTabSz="45671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560" indent="-228354" algn="l" defTabSz="45671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308" indent="-228354" algn="l" defTabSz="45671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017" indent="-228354" algn="l" defTabSz="45671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8766" indent="-228354" algn="l" defTabSz="45671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495" indent="-228354" algn="l" defTabSz="45671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223" indent="-228354" algn="l" defTabSz="45671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MGUS and multiple myeloma are on the same spectrum of plasma cell disorders </a:t>
            </a:r>
          </a:p>
          <a:p>
            <a:r>
              <a:rPr lang="en-US" sz="2400" dirty="0"/>
              <a:t>Patients with MGUS can be monitored and do not require treatment unless progressive into multiple myeloma</a:t>
            </a:r>
            <a:endParaRPr lang="en-US" dirty="0"/>
          </a:p>
          <a:p>
            <a:r>
              <a:rPr lang="en-US" sz="2400" dirty="0"/>
              <a:t>Overall prognosis of multiple myeloma has improved but it is still an incurable malignancy that requires long term management</a:t>
            </a:r>
          </a:p>
        </p:txBody>
      </p:sp>
    </p:spTree>
    <p:extLst>
      <p:ext uri="{BB962C8B-B14F-4D97-AF65-F5344CB8AC3E}">
        <p14:creationId xmlns:p14="http://schemas.microsoft.com/office/powerpoint/2010/main" val="356758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Disclosure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CA" sz="2400" b="1" dirty="0">
                <a:solidFill>
                  <a:schemeClr val="bg2">
                    <a:lumMod val="10000"/>
                  </a:schemeClr>
                </a:solidFill>
              </a:rPr>
              <a:t>Faculty: Vi Dao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CA" sz="2400" b="1" dirty="0">
                <a:solidFill>
                  <a:schemeClr val="bg2">
                    <a:lumMod val="10000"/>
                  </a:schemeClr>
                </a:solidFill>
              </a:rPr>
              <a:t>Relationships with commercial interests: none</a:t>
            </a:r>
          </a:p>
          <a:p>
            <a:endParaRPr lang="en-US" dirty="0"/>
          </a:p>
        </p:txBody>
      </p:sp>
      <p:pic>
        <p:nvPicPr>
          <p:cNvPr id="30722" name="Picture 2" descr="The UM brand | University of Manitoba">
            <a:extLst>
              <a:ext uri="{FF2B5EF4-FFF2-40B4-BE49-F238E27FC236}">
                <a16:creationId xmlns:a16="http://schemas.microsoft.com/office/drawing/2014/main" id="{0BCB8185-37EA-40D5-B23C-71B3A21A4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610" y="4060557"/>
            <a:ext cx="1624416" cy="108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>
                <a:solidFill>
                  <a:schemeClr val="bg2">
                    <a:lumMod val="10000"/>
                  </a:schemeClr>
                </a:solidFill>
              </a:rPr>
              <a:t>Mitigating Potential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CA" altLang="en-US" dirty="0">
                <a:solidFill>
                  <a:schemeClr val="bg2">
                    <a:lumMod val="10000"/>
                  </a:schemeClr>
                </a:solidFill>
              </a:rPr>
              <a:t>Not Applicable</a:t>
            </a:r>
          </a:p>
          <a:p>
            <a:endParaRPr lang="en-US" dirty="0"/>
          </a:p>
        </p:txBody>
      </p:sp>
      <p:pic>
        <p:nvPicPr>
          <p:cNvPr id="31746" name="Picture 2" descr="The UM brand | University of Manitoba">
            <a:extLst>
              <a:ext uri="{FF2B5EF4-FFF2-40B4-BE49-F238E27FC236}">
                <a16:creationId xmlns:a16="http://schemas.microsoft.com/office/drawing/2014/main" id="{1A3DED4B-6263-4C17-8C96-FCD72548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28" y="4037308"/>
            <a:ext cx="1659288" cy="110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98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3857" indent="-513857">
              <a:buFont typeface="+mj-lt"/>
              <a:buAutoNum type="arabicPeriod"/>
            </a:pPr>
            <a:r>
              <a:rPr lang="en-US" dirty="0"/>
              <a:t>Distinguish MGUS from multiple myeloma</a:t>
            </a:r>
          </a:p>
          <a:p>
            <a:pPr marL="513857" indent="-513857">
              <a:buFont typeface="+mj-lt"/>
              <a:buAutoNum type="arabicPeriod"/>
            </a:pPr>
            <a:r>
              <a:rPr lang="en-US" dirty="0"/>
              <a:t>Understand the overall prognosis and management of patients with multiple myeloma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2770" name="Picture 2" descr="The UM brand | University of Manitoba">
            <a:extLst>
              <a:ext uri="{FF2B5EF4-FFF2-40B4-BE49-F238E27FC236}">
                <a16:creationId xmlns:a16="http://schemas.microsoft.com/office/drawing/2014/main" id="{29F5A5CE-7015-4630-B011-A820CF7CF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08" y="4240403"/>
            <a:ext cx="1354649" cy="90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16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BBEBD2-6B20-4635-B977-732E323B4B79}"/>
              </a:ext>
            </a:extLst>
          </p:cNvPr>
          <p:cNvSpPr/>
          <p:nvPr/>
        </p:nvSpPr>
        <p:spPr>
          <a:xfrm>
            <a:off x="5645151" y="673808"/>
            <a:ext cx="2336799" cy="49283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Monoclonal Protein identified on SPEP or FLC</a:t>
            </a:r>
            <a:endParaRPr lang="en-US" sz="135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F16C34-B854-4EF7-8694-D5C25A1273F8}"/>
              </a:ext>
            </a:extLst>
          </p:cNvPr>
          <p:cNvSpPr/>
          <p:nvPr/>
        </p:nvSpPr>
        <p:spPr>
          <a:xfrm>
            <a:off x="5530850" y="1477528"/>
            <a:ext cx="2552693" cy="917129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900" b="1" dirty="0"/>
              <a:t>Assess for CRAB features, order: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CBC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Creatinine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Ca</a:t>
            </a:r>
            <a:r>
              <a:rPr lang="en-US" sz="900" baseline="30000" dirty="0"/>
              <a:t>2+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For IgM subtype, assess for lymphadenopathy and splenomegaly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F45765-28C7-47D7-BDE2-913E8D07FBEF}"/>
              </a:ext>
            </a:extLst>
          </p:cNvPr>
          <p:cNvSpPr/>
          <p:nvPr/>
        </p:nvSpPr>
        <p:spPr>
          <a:xfrm>
            <a:off x="5537204" y="2855473"/>
            <a:ext cx="2552693" cy="8259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900" b="1" dirty="0"/>
              <a:t>Are there any of the following features?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IgA or </a:t>
            </a:r>
            <a:r>
              <a:rPr lang="en-US" sz="900" dirty="0" err="1"/>
              <a:t>IgD</a:t>
            </a:r>
            <a:r>
              <a:rPr lang="en-US" sz="900" dirty="0"/>
              <a:t> monoclonal protein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Monoclonal protein &gt; 15 g/L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Kappa or Lambda FLC &gt; 100 mg/L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FLC ratio &lt; 0.125 or &gt; 8.0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F894EB-8838-4DE6-855B-D9C879B1EABB}"/>
              </a:ext>
            </a:extLst>
          </p:cNvPr>
          <p:cNvSpPr/>
          <p:nvPr/>
        </p:nvSpPr>
        <p:spPr>
          <a:xfrm>
            <a:off x="5426074" y="4181249"/>
            <a:ext cx="2774951" cy="42862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350" b="1" dirty="0"/>
              <a:t>See MGUS follow-up algorithm</a:t>
            </a:r>
            <a:endParaRPr lang="en-US" sz="135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6BBA56-1643-45B0-9115-6071BF05C4C1}"/>
              </a:ext>
            </a:extLst>
          </p:cNvPr>
          <p:cNvSpPr/>
          <p:nvPr/>
        </p:nvSpPr>
        <p:spPr>
          <a:xfrm>
            <a:off x="2755906" y="1328212"/>
            <a:ext cx="2552694" cy="13880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900" b="1" dirty="0"/>
              <a:t>Are CRAB features present?**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C  </a:t>
            </a:r>
            <a:r>
              <a:rPr lang="en-US" sz="900" dirty="0"/>
              <a:t>Ca</a:t>
            </a:r>
            <a:r>
              <a:rPr lang="en-US" sz="900" baseline="30000" dirty="0"/>
              <a:t>2+ </a:t>
            </a:r>
            <a:r>
              <a:rPr lang="en-US" sz="900" dirty="0"/>
              <a:t>&gt; 2.8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R </a:t>
            </a:r>
            <a:r>
              <a:rPr lang="en-US" sz="900" dirty="0"/>
              <a:t>renal :Creatinine &gt; 177 or eGFR &lt; 40 ml/min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A </a:t>
            </a:r>
            <a:r>
              <a:rPr lang="en-US" sz="900" dirty="0"/>
              <a:t>anemia: Hemoglobin less than 100 g/L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B</a:t>
            </a:r>
            <a:r>
              <a:rPr lang="en-US" sz="900" dirty="0"/>
              <a:t> bone: lytic bone lesions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900" b="1" dirty="0"/>
          </a:p>
          <a:p>
            <a:r>
              <a:rPr lang="en-US" sz="900" dirty="0"/>
              <a:t>**attributable to plasma disorder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3C6A8E-B68F-4A67-836F-7FC8F37E0A4A}"/>
              </a:ext>
            </a:extLst>
          </p:cNvPr>
          <p:cNvSpPr/>
          <p:nvPr/>
        </p:nvSpPr>
        <p:spPr>
          <a:xfrm>
            <a:off x="330199" y="1858393"/>
            <a:ext cx="1670051" cy="3276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350" dirty="0"/>
              <a:t>Refer to Hematology</a:t>
            </a:r>
            <a:endParaRPr lang="en-US" sz="135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1732E4-AA44-4005-9F38-E16B642A23F9}"/>
              </a:ext>
            </a:extLst>
          </p:cNvPr>
          <p:cNvCxnSpPr/>
          <p:nvPr/>
        </p:nvCxnSpPr>
        <p:spPr>
          <a:xfrm>
            <a:off x="6800846" y="1166639"/>
            <a:ext cx="6350" cy="323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FB317A-11EA-4EC0-82EE-454C5FC88B77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1155691" y="2186077"/>
            <a:ext cx="9534" cy="10823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EE2998-7BCB-4112-8D7C-97B8AAA51661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6813550" y="3681414"/>
            <a:ext cx="1" cy="499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933FEC-CE98-4168-BEFA-DB4E53B6EE0B}"/>
              </a:ext>
            </a:extLst>
          </p:cNvPr>
          <p:cNvCxnSpPr>
            <a:cxnSpLocks/>
          </p:cNvCxnSpPr>
          <p:nvPr/>
        </p:nvCxnSpPr>
        <p:spPr>
          <a:xfrm>
            <a:off x="1162051" y="3268444"/>
            <a:ext cx="18605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E6605D-EA29-4CB2-A22B-773EB3675F7D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2000250" y="2009535"/>
            <a:ext cx="749303" cy="12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E6219B3-1233-4FE5-8938-10152E28F64D}"/>
              </a:ext>
            </a:extLst>
          </p:cNvPr>
          <p:cNvSpPr/>
          <p:nvPr/>
        </p:nvSpPr>
        <p:spPr>
          <a:xfrm>
            <a:off x="2927350" y="3100187"/>
            <a:ext cx="1574798" cy="340488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050" dirty="0"/>
              <a:t>O</a:t>
            </a:r>
            <a:r>
              <a:rPr lang="en-US" sz="1050" dirty="0" err="1"/>
              <a:t>rder</a:t>
            </a:r>
            <a:r>
              <a:rPr lang="en-US" sz="1050" dirty="0"/>
              <a:t> CT skeletal survey</a:t>
            </a:r>
          </a:p>
          <a:p>
            <a:pPr algn="ctr"/>
            <a:r>
              <a:rPr lang="en-US" sz="1050" dirty="0"/>
              <a:t>(Omit if IgM subtype)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DE4285-B496-4309-8411-123C7D7378D7}"/>
              </a:ext>
            </a:extLst>
          </p:cNvPr>
          <p:cNvCxnSpPr>
            <a:cxnSpLocks/>
            <a:stCxn id="7" idx="1"/>
            <a:endCxn id="35" idx="3"/>
          </p:cNvCxnSpPr>
          <p:nvPr/>
        </p:nvCxnSpPr>
        <p:spPr>
          <a:xfrm flipH="1">
            <a:off x="4502148" y="3268444"/>
            <a:ext cx="1035056" cy="1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2D49A84-C655-42F2-A1DA-80E39407748A}"/>
              </a:ext>
            </a:extLst>
          </p:cNvPr>
          <p:cNvSpPr/>
          <p:nvPr/>
        </p:nvSpPr>
        <p:spPr>
          <a:xfrm>
            <a:off x="4879978" y="2986399"/>
            <a:ext cx="428622" cy="2275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900" dirty="0"/>
              <a:t>yes</a:t>
            </a:r>
            <a:endParaRPr lang="en-US" sz="9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99AB03-0A9E-4B55-B650-C6F1EB9D8512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308600" y="1936092"/>
            <a:ext cx="2222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14E68E7-951E-430B-B202-FE98EC004E92}"/>
              </a:ext>
            </a:extLst>
          </p:cNvPr>
          <p:cNvSpPr/>
          <p:nvPr/>
        </p:nvSpPr>
        <p:spPr>
          <a:xfrm>
            <a:off x="2238383" y="1743871"/>
            <a:ext cx="398026" cy="2290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900" dirty="0"/>
              <a:t>yes</a:t>
            </a:r>
            <a:endParaRPr lang="en-US" sz="900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1EA243A-5ED4-4457-A49E-A1E375F95822}"/>
              </a:ext>
            </a:extLst>
          </p:cNvPr>
          <p:cNvCxnSpPr>
            <a:cxnSpLocks/>
          </p:cNvCxnSpPr>
          <p:nvPr/>
        </p:nvCxnSpPr>
        <p:spPr>
          <a:xfrm>
            <a:off x="6794496" y="2394656"/>
            <a:ext cx="0" cy="465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91F509D-7436-4085-9898-9240A1C1718A}"/>
              </a:ext>
            </a:extLst>
          </p:cNvPr>
          <p:cNvSpPr/>
          <p:nvPr/>
        </p:nvSpPr>
        <p:spPr>
          <a:xfrm>
            <a:off x="6292850" y="2520596"/>
            <a:ext cx="1082420" cy="1656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900" dirty="0"/>
              <a:t>No CRAB features</a:t>
            </a:r>
            <a:endParaRPr lang="en-US" sz="900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B4E606C-3395-4933-AEEA-BAD06C24B5DD}"/>
              </a:ext>
            </a:extLst>
          </p:cNvPr>
          <p:cNvSpPr/>
          <p:nvPr/>
        </p:nvSpPr>
        <p:spPr>
          <a:xfrm>
            <a:off x="6642101" y="3811893"/>
            <a:ext cx="342898" cy="1767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900" dirty="0"/>
              <a:t>no</a:t>
            </a:r>
            <a:endParaRPr lang="en-US" sz="9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47A886-202F-4007-B74A-E88761C576CF}"/>
              </a:ext>
            </a:extLst>
          </p:cNvPr>
          <p:cNvSpPr/>
          <p:nvPr/>
        </p:nvSpPr>
        <p:spPr>
          <a:xfrm>
            <a:off x="5426074" y="2520595"/>
            <a:ext cx="2958969" cy="2272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78F68-33B9-421F-93FB-AB5B985493A3}"/>
              </a:ext>
            </a:extLst>
          </p:cNvPr>
          <p:cNvSpPr/>
          <p:nvPr/>
        </p:nvSpPr>
        <p:spPr>
          <a:xfrm>
            <a:off x="1054104" y="2909623"/>
            <a:ext cx="4371970" cy="1388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0D2A73-90C0-4549-9413-5A3FCBD3A941}"/>
              </a:ext>
            </a:extLst>
          </p:cNvPr>
          <p:cNvSpPr/>
          <p:nvPr/>
        </p:nvSpPr>
        <p:spPr>
          <a:xfrm>
            <a:off x="914400" y="2186077"/>
            <a:ext cx="527038" cy="723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502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81" y="593853"/>
            <a:ext cx="6677554" cy="441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607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BBEBD2-6B20-4635-B977-732E323B4B79}"/>
              </a:ext>
            </a:extLst>
          </p:cNvPr>
          <p:cNvSpPr/>
          <p:nvPr/>
        </p:nvSpPr>
        <p:spPr>
          <a:xfrm>
            <a:off x="5645151" y="673808"/>
            <a:ext cx="2336799" cy="49283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Monoclonal Protein identified on SPEP or FLC</a:t>
            </a:r>
            <a:endParaRPr lang="en-US" sz="135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F16C34-B854-4EF7-8694-D5C25A1273F8}"/>
              </a:ext>
            </a:extLst>
          </p:cNvPr>
          <p:cNvSpPr/>
          <p:nvPr/>
        </p:nvSpPr>
        <p:spPr>
          <a:xfrm>
            <a:off x="5530850" y="1477528"/>
            <a:ext cx="2552693" cy="917129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900" b="1" dirty="0"/>
              <a:t>Assess for CRAB features, order: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CBC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Creatinine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Ca</a:t>
            </a:r>
            <a:r>
              <a:rPr lang="en-US" sz="900" baseline="30000" dirty="0"/>
              <a:t>2+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For IgM subtype, assess for lymphadenopathy and splenomegaly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F45765-28C7-47D7-BDE2-913E8D07FBEF}"/>
              </a:ext>
            </a:extLst>
          </p:cNvPr>
          <p:cNvSpPr/>
          <p:nvPr/>
        </p:nvSpPr>
        <p:spPr>
          <a:xfrm>
            <a:off x="5537204" y="2855473"/>
            <a:ext cx="2552693" cy="8259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900" b="1" dirty="0"/>
              <a:t>Are there any of the following features?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IgA or </a:t>
            </a:r>
            <a:r>
              <a:rPr lang="en-US" sz="900" dirty="0" err="1"/>
              <a:t>IgD</a:t>
            </a:r>
            <a:r>
              <a:rPr lang="en-US" sz="900" dirty="0"/>
              <a:t> monoclonal protein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Monoclonal protein &gt; 15 g/L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Kappa or Lambda FLC &gt; 100 mg/L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/>
              <a:t>FLC ratio &lt; 0.125 or &gt; 8.0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F894EB-8838-4DE6-855B-D9C879B1EABB}"/>
              </a:ext>
            </a:extLst>
          </p:cNvPr>
          <p:cNvSpPr/>
          <p:nvPr/>
        </p:nvSpPr>
        <p:spPr>
          <a:xfrm>
            <a:off x="5426074" y="4181249"/>
            <a:ext cx="2774951" cy="428625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350" b="1" dirty="0"/>
              <a:t>See MGUS follow-up algorithm</a:t>
            </a:r>
            <a:endParaRPr lang="en-US" sz="135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6BBA56-1643-45B0-9115-6071BF05C4C1}"/>
              </a:ext>
            </a:extLst>
          </p:cNvPr>
          <p:cNvSpPr/>
          <p:nvPr/>
        </p:nvSpPr>
        <p:spPr>
          <a:xfrm>
            <a:off x="2755906" y="1328212"/>
            <a:ext cx="2552694" cy="13880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900" b="1" dirty="0"/>
              <a:t>Are CRAB features present?**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C  </a:t>
            </a:r>
            <a:r>
              <a:rPr lang="en-US" sz="900" dirty="0"/>
              <a:t>Ca</a:t>
            </a:r>
            <a:r>
              <a:rPr lang="en-US" sz="900" baseline="30000" dirty="0"/>
              <a:t>2+ </a:t>
            </a:r>
            <a:r>
              <a:rPr lang="en-US" sz="900" dirty="0"/>
              <a:t>&gt; 2.8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R </a:t>
            </a:r>
            <a:r>
              <a:rPr lang="en-US" sz="900" dirty="0"/>
              <a:t>renal :Creatinine &gt; 177 or eGFR &lt; 40 ml/min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A </a:t>
            </a:r>
            <a:r>
              <a:rPr lang="en-US" sz="900" dirty="0"/>
              <a:t>anemia: Hemoglobin less than 100 g/L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b="1" dirty="0"/>
              <a:t>B</a:t>
            </a:r>
            <a:r>
              <a:rPr lang="en-US" sz="900" dirty="0"/>
              <a:t> bone: lytic bone lesions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900" b="1" dirty="0"/>
          </a:p>
          <a:p>
            <a:r>
              <a:rPr lang="en-US" sz="900" dirty="0"/>
              <a:t>**attributable to plasma disorder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3C6A8E-B68F-4A67-836F-7FC8F37E0A4A}"/>
              </a:ext>
            </a:extLst>
          </p:cNvPr>
          <p:cNvSpPr/>
          <p:nvPr/>
        </p:nvSpPr>
        <p:spPr>
          <a:xfrm>
            <a:off x="330199" y="1858393"/>
            <a:ext cx="1670051" cy="3276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350" dirty="0"/>
              <a:t>Refer to Hematology</a:t>
            </a:r>
            <a:endParaRPr lang="en-US" sz="135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1732E4-AA44-4005-9F38-E16B642A23F9}"/>
              </a:ext>
            </a:extLst>
          </p:cNvPr>
          <p:cNvCxnSpPr/>
          <p:nvPr/>
        </p:nvCxnSpPr>
        <p:spPr>
          <a:xfrm>
            <a:off x="6800846" y="1166639"/>
            <a:ext cx="6350" cy="3231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FB317A-11EA-4EC0-82EE-454C5FC88B77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1155691" y="2186077"/>
            <a:ext cx="9534" cy="10823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EE2998-7BCB-4112-8D7C-97B8AAA51661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6813550" y="3681414"/>
            <a:ext cx="1" cy="499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933FEC-CE98-4168-BEFA-DB4E53B6EE0B}"/>
              </a:ext>
            </a:extLst>
          </p:cNvPr>
          <p:cNvCxnSpPr>
            <a:cxnSpLocks/>
          </p:cNvCxnSpPr>
          <p:nvPr/>
        </p:nvCxnSpPr>
        <p:spPr>
          <a:xfrm>
            <a:off x="1162051" y="3268444"/>
            <a:ext cx="18605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E6605D-EA29-4CB2-A22B-773EB3675F7D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2000250" y="2009535"/>
            <a:ext cx="749303" cy="12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E6219B3-1233-4FE5-8938-10152E28F64D}"/>
              </a:ext>
            </a:extLst>
          </p:cNvPr>
          <p:cNvSpPr/>
          <p:nvPr/>
        </p:nvSpPr>
        <p:spPr>
          <a:xfrm>
            <a:off x="2927350" y="3100187"/>
            <a:ext cx="1574798" cy="340488"/>
          </a:xfrm>
          <a:prstGeom prst="round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050" dirty="0"/>
              <a:t>O</a:t>
            </a:r>
            <a:r>
              <a:rPr lang="en-US" sz="1050" dirty="0" err="1"/>
              <a:t>rder</a:t>
            </a:r>
            <a:r>
              <a:rPr lang="en-US" sz="1050" dirty="0"/>
              <a:t> CT skeletal survey</a:t>
            </a:r>
          </a:p>
          <a:p>
            <a:pPr algn="ctr"/>
            <a:r>
              <a:rPr lang="en-US" sz="1050" dirty="0"/>
              <a:t>(Omit if IgM subtype)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7DE4285-B496-4309-8411-123C7D7378D7}"/>
              </a:ext>
            </a:extLst>
          </p:cNvPr>
          <p:cNvCxnSpPr>
            <a:cxnSpLocks/>
            <a:stCxn id="7" idx="1"/>
            <a:endCxn id="35" idx="3"/>
          </p:cNvCxnSpPr>
          <p:nvPr/>
        </p:nvCxnSpPr>
        <p:spPr>
          <a:xfrm flipH="1">
            <a:off x="4502148" y="3268444"/>
            <a:ext cx="1035056" cy="1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2D49A84-C655-42F2-A1DA-80E39407748A}"/>
              </a:ext>
            </a:extLst>
          </p:cNvPr>
          <p:cNvSpPr/>
          <p:nvPr/>
        </p:nvSpPr>
        <p:spPr>
          <a:xfrm>
            <a:off x="4879978" y="2986399"/>
            <a:ext cx="428622" cy="22757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900" dirty="0"/>
              <a:t>yes</a:t>
            </a:r>
            <a:endParaRPr lang="en-US" sz="900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99AB03-0A9E-4B55-B650-C6F1EB9D8512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5308600" y="1936092"/>
            <a:ext cx="2222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14E68E7-951E-430B-B202-FE98EC004E92}"/>
              </a:ext>
            </a:extLst>
          </p:cNvPr>
          <p:cNvSpPr/>
          <p:nvPr/>
        </p:nvSpPr>
        <p:spPr>
          <a:xfrm>
            <a:off x="2238383" y="1743871"/>
            <a:ext cx="398026" cy="2290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900" dirty="0"/>
              <a:t>yes</a:t>
            </a:r>
            <a:endParaRPr lang="en-US" sz="900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1EA243A-5ED4-4457-A49E-A1E375F95822}"/>
              </a:ext>
            </a:extLst>
          </p:cNvPr>
          <p:cNvCxnSpPr>
            <a:cxnSpLocks/>
          </p:cNvCxnSpPr>
          <p:nvPr/>
        </p:nvCxnSpPr>
        <p:spPr>
          <a:xfrm>
            <a:off x="6794496" y="2394656"/>
            <a:ext cx="0" cy="465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91F509D-7436-4085-9898-9240A1C1718A}"/>
              </a:ext>
            </a:extLst>
          </p:cNvPr>
          <p:cNvSpPr/>
          <p:nvPr/>
        </p:nvSpPr>
        <p:spPr>
          <a:xfrm>
            <a:off x="6292850" y="2520596"/>
            <a:ext cx="1082420" cy="16565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900" dirty="0"/>
              <a:t>No CRAB features</a:t>
            </a:r>
            <a:endParaRPr lang="en-US" sz="900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B4E606C-3395-4933-AEEA-BAD06C24B5DD}"/>
              </a:ext>
            </a:extLst>
          </p:cNvPr>
          <p:cNvSpPr/>
          <p:nvPr/>
        </p:nvSpPr>
        <p:spPr>
          <a:xfrm>
            <a:off x="6642101" y="3811893"/>
            <a:ext cx="342898" cy="17674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900" dirty="0"/>
              <a:t>no</a:t>
            </a:r>
            <a:endParaRPr lang="en-US" sz="9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375CA4-C54F-4AF4-85EA-B65D78A74B90}"/>
              </a:ext>
            </a:extLst>
          </p:cNvPr>
          <p:cNvSpPr/>
          <p:nvPr/>
        </p:nvSpPr>
        <p:spPr>
          <a:xfrm>
            <a:off x="2013711" y="930055"/>
            <a:ext cx="3504438" cy="1972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482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583141"/>
            <a:ext cx="8229600" cy="857250"/>
          </a:xfrm>
        </p:spPr>
        <p:txBody>
          <a:bodyPr/>
          <a:lstStyle/>
          <a:p>
            <a:r>
              <a:rPr lang="en-US" dirty="0"/>
              <a:t>MGUS is common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742033"/>
            <a:ext cx="7899400" cy="2389702"/>
          </a:xfrm>
        </p:spPr>
        <p:txBody>
          <a:bodyPr>
            <a:normAutofit fontScale="25000" lnSpcReduction="20000"/>
          </a:bodyPr>
          <a:lstStyle/>
          <a:p>
            <a:r>
              <a:rPr lang="en-CA" sz="7200" dirty="0"/>
              <a:t>3% of general population &gt;50 years old (increases with age)</a:t>
            </a:r>
          </a:p>
          <a:p>
            <a:r>
              <a:rPr lang="en-CA" sz="7200" dirty="0"/>
              <a:t>~50% are low-risk</a:t>
            </a:r>
          </a:p>
          <a:p>
            <a:r>
              <a:rPr lang="en-CA" sz="7200" dirty="0"/>
              <a:t>3 types of MGUS with variable risk of progression </a:t>
            </a:r>
          </a:p>
          <a:p>
            <a:pPr marL="456748" lvl="1" indent="0">
              <a:buNone/>
            </a:pPr>
            <a:r>
              <a:rPr lang="en-CA" sz="4800" dirty="0"/>
              <a:t>1.  IgM MGUS (15%)</a:t>
            </a:r>
          </a:p>
          <a:p>
            <a:pPr marL="456748" lvl="1" indent="0">
              <a:buNone/>
            </a:pPr>
            <a:r>
              <a:rPr lang="en-CA" sz="4800" dirty="0">
                <a:solidFill>
                  <a:prstClr val="black"/>
                </a:solidFill>
              </a:rPr>
              <a:t>2.  Light chain MGUS </a:t>
            </a:r>
            <a:endParaRPr lang="en-CA" sz="4800" dirty="0"/>
          </a:p>
          <a:p>
            <a:pPr marL="456748" lvl="1" indent="0">
              <a:buNone/>
            </a:pPr>
            <a:r>
              <a:rPr lang="en-CA" sz="4800" dirty="0"/>
              <a:t>3.  Non-IgM MGUS (80%)</a:t>
            </a:r>
          </a:p>
          <a:p>
            <a:pPr marL="913478" lvl="2" indent="0">
              <a:buNone/>
            </a:pPr>
            <a:endParaRPr lang="en-CA" sz="3400" dirty="0"/>
          </a:p>
          <a:p>
            <a:pPr marL="456748" lvl="1" indent="0">
              <a:buNone/>
            </a:pPr>
            <a:endParaRPr lang="en-CA" sz="1500" dirty="0"/>
          </a:p>
          <a:p>
            <a:r>
              <a:rPr lang="en-CA" sz="6000" dirty="0"/>
              <a:t>Harms of testing?	</a:t>
            </a:r>
          </a:p>
          <a:p>
            <a:pPr marL="0" indent="0">
              <a:buNone/>
            </a:pPr>
            <a:r>
              <a:rPr lang="en-CA" sz="6000" dirty="0"/>
              <a:t>	</a:t>
            </a:r>
            <a:r>
              <a:rPr lang="en-CA" sz="4800" dirty="0"/>
              <a:t>~40% of patients with MGUS have anxiety, stress or fear related to diagnosis</a:t>
            </a:r>
          </a:p>
          <a:p>
            <a:pPr marL="0" indent="0">
              <a:buNone/>
            </a:pPr>
            <a:r>
              <a:rPr lang="en-CA" sz="4800" dirty="0"/>
              <a:t>	Cost of follow-up – 100 million annually in the US alone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79" y="4546071"/>
            <a:ext cx="47159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09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D948D-1563-4A8C-BDD2-41B024AA4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0231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Disorders associated with M protein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02736" y="1625600"/>
            <a:ext cx="3843866" cy="656709"/>
          </a:xfrm>
        </p:spPr>
        <p:txBody>
          <a:bodyPr>
            <a:normAutofit/>
          </a:bodyPr>
          <a:lstStyle/>
          <a:p>
            <a:r>
              <a:rPr lang="en-US" dirty="0"/>
              <a:t>Plasma cell disorders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21265" y="1783913"/>
            <a:ext cx="4041775" cy="479822"/>
          </a:xfrm>
        </p:spPr>
        <p:txBody>
          <a:bodyPr>
            <a:normAutofit/>
          </a:bodyPr>
          <a:lstStyle/>
          <a:p>
            <a:r>
              <a:rPr lang="en-US" dirty="0"/>
              <a:t>B-cell disorders 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65" y="2369413"/>
            <a:ext cx="338233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4645069" y="2348656"/>
            <a:ext cx="4041775" cy="1775222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 err="1"/>
              <a:t>Waldenstroms</a:t>
            </a:r>
            <a:r>
              <a:rPr lang="en-US" altLang="en-US" dirty="0"/>
              <a:t> </a:t>
            </a:r>
            <a:r>
              <a:rPr lang="en-US" altLang="en-US" dirty="0" err="1"/>
              <a:t>macroglobulinemia</a:t>
            </a:r>
            <a:r>
              <a:rPr lang="en-US" altLang="en-US" dirty="0"/>
              <a:t>/</a:t>
            </a:r>
            <a:r>
              <a:rPr lang="en-US" altLang="en-US" dirty="0" err="1"/>
              <a:t>lymphoplasmacytic</a:t>
            </a:r>
            <a:r>
              <a:rPr lang="en-US" altLang="en-US" dirty="0"/>
              <a:t> lymphoma</a:t>
            </a:r>
          </a:p>
          <a:p>
            <a:r>
              <a:rPr lang="en-US" altLang="en-US" dirty="0"/>
              <a:t>Chronic lymphocytic leukemia (CLL)/small lymphocytic lymphoma (SLL)</a:t>
            </a:r>
          </a:p>
          <a:p>
            <a:r>
              <a:rPr lang="en-US" altLang="en-US" dirty="0"/>
              <a:t>Marginal zone lymphoma</a:t>
            </a:r>
          </a:p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86125" y="2450255"/>
            <a:ext cx="2395140" cy="76707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69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733</TotalTime>
  <Words>872</Words>
  <Application>Microsoft Office PowerPoint</Application>
  <PresentationFormat>On-screen Show (16:9)</PresentationFormat>
  <Paragraphs>161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Plasma cell Disorders</vt:lpstr>
      <vt:lpstr>Presenter Disclosure</vt:lpstr>
      <vt:lpstr>Mitigating Potential Bias</vt:lpstr>
      <vt:lpstr>Learning Objectives</vt:lpstr>
      <vt:lpstr>PowerPoint Presentation</vt:lpstr>
      <vt:lpstr>PowerPoint Presentation</vt:lpstr>
      <vt:lpstr>PowerPoint Presentation</vt:lpstr>
      <vt:lpstr>MGUS is common</vt:lpstr>
      <vt:lpstr>Disorders associated with M protein</vt:lpstr>
      <vt:lpstr>PowerPoint Presentation</vt:lpstr>
      <vt:lpstr>What does it mean to have MGUS?</vt:lpstr>
      <vt:lpstr>PowerPoint Presentation</vt:lpstr>
      <vt:lpstr>What is multiple myeloma?</vt:lpstr>
      <vt:lpstr>PowerPoint Presentation</vt:lpstr>
      <vt:lpstr>Treatment for multiple myeloma</vt:lpstr>
      <vt:lpstr>Supportive care for patients with myeloma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Tetrault</dc:creator>
  <cp:lastModifiedBy>vi dao</cp:lastModifiedBy>
  <cp:revision>60</cp:revision>
  <dcterms:created xsi:type="dcterms:W3CDTF">2020-02-06T16:33:42Z</dcterms:created>
  <dcterms:modified xsi:type="dcterms:W3CDTF">2020-05-21T22:31:13Z</dcterms:modified>
</cp:coreProperties>
</file>